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6"/>
  </p:notesMasterIdLst>
  <p:sldIdLst>
    <p:sldId id="256" r:id="rId5"/>
    <p:sldId id="257" r:id="rId6"/>
    <p:sldId id="258" r:id="rId7"/>
    <p:sldId id="259" r:id="rId8"/>
    <p:sldId id="260" r:id="rId9"/>
    <p:sldId id="262" r:id="rId10"/>
    <p:sldId id="263" r:id="rId11"/>
    <p:sldId id="264" r:id="rId12"/>
    <p:sldId id="265" r:id="rId13"/>
    <p:sldId id="261" r:id="rId14"/>
    <p:sldId id="266" r:id="rId15"/>
    <p:sldId id="268" r:id="rId16"/>
    <p:sldId id="269" r:id="rId17"/>
    <p:sldId id="267" r:id="rId18"/>
    <p:sldId id="270" r:id="rId19"/>
    <p:sldId id="271" r:id="rId20"/>
    <p:sldId id="273" r:id="rId21"/>
    <p:sldId id="272" r:id="rId22"/>
    <p:sldId id="506" r:id="rId23"/>
    <p:sldId id="507" r:id="rId24"/>
    <p:sldId id="508" r:id="rId25"/>
    <p:sldId id="509" r:id="rId26"/>
    <p:sldId id="510" r:id="rId27"/>
    <p:sldId id="511" r:id="rId28"/>
    <p:sldId id="512" r:id="rId29"/>
    <p:sldId id="517" r:id="rId30"/>
    <p:sldId id="518" r:id="rId31"/>
    <p:sldId id="513" r:id="rId32"/>
    <p:sldId id="519" r:id="rId33"/>
    <p:sldId id="514" r:id="rId34"/>
    <p:sldId id="52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57" d="100"/>
          <a:sy n="57" d="100"/>
        </p:scale>
        <p:origin x="659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CCE73-8A25-4DAB-8DA3-DE371A5C4CF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B32A3-AEB9-4637-94F4-B275B72A2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42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1181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457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854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7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97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31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660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67427" y="6398652"/>
            <a:ext cx="526960" cy="3661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‹#›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221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20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03AF018-3E50-4BAB-988F-514BC85ACC24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0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8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04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8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04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25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2/28/2020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5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03AF018-3E50-4BAB-988F-514BC85ACC24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3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zure/aks-engin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zure.microsoft.com/en-in/support/legal/sla/kubernetes-service/v1_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lumi" TargetMode="External"/><Relationship Id="rId2" Type="http://schemas.openxmlformats.org/officeDocument/2006/relationships/hyperlink" Target="https://terraform.io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hyperlink" Target="https://rancher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architecture/cloud-controller/" TargetMode="External"/><Relationship Id="rId2" Type="http://schemas.openxmlformats.org/officeDocument/2006/relationships/hyperlink" Target="https://kubernetes.io/docs/reference/kubernetes-api/api-index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grafana/plugins/grafana-kubernetes-app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ainerjournal.com/features/measuring-kubernetess-market-share-mind-shar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F0B32-EB8E-4DE0-A698-467800F371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IntRoduction</a:t>
            </a:r>
            <a:r>
              <a:rPr lang="en-US" dirty="0"/>
              <a:t> to Kubernetes with AKS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7358FF-7DCB-4C4C-A836-9C4A389E20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South Florida Software Developers Conference – Feb 2020</a:t>
            </a:r>
          </a:p>
          <a:p>
            <a:r>
              <a:rPr lang="en-US" dirty="0" err="1"/>
              <a:t>JvB</a:t>
            </a:r>
            <a:r>
              <a:rPr lang="en-US" dirty="0"/>
              <a:t>, Consulting Architect, Rancher Labs</a:t>
            </a:r>
          </a:p>
        </p:txBody>
      </p:sp>
    </p:spTree>
    <p:extLst>
      <p:ext uri="{BB962C8B-B14F-4D97-AF65-F5344CB8AC3E}">
        <p14:creationId xmlns:p14="http://schemas.microsoft.com/office/powerpoint/2010/main" val="157988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27423-43FA-4DC3-9289-9CBBB5041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</a:t>
            </a:r>
            <a:r>
              <a:rPr lang="en-US" dirty="0" err="1"/>
              <a:t>WoN</a:t>
            </a:r>
            <a:r>
              <a:rPr lang="en-US" dirty="0"/>
              <a:t>!?!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42967F-F8F5-4094-8265-924349B9D6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64288" y="2196443"/>
            <a:ext cx="4754562" cy="3973238"/>
          </a:xfrm>
          <a:prstGeom prst="rect">
            <a:avLst/>
          </a:prstGeom>
        </p:spPr>
      </p:pic>
      <p:pic>
        <p:nvPicPr>
          <p:cNvPr id="8" name="Shape 49">
            <a:extLst>
              <a:ext uri="{FF2B5EF4-FFF2-40B4-BE49-F238E27FC236}">
                <a16:creationId xmlns:a16="http://schemas.microsoft.com/office/drawing/2014/main" id="{D1031C71-DDED-4646-9515-64437186242A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97445" y="2193925"/>
            <a:ext cx="4099623" cy="397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8717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16832-4A40-4F2C-A13B-3CFBB18A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– Azure Kubernetes Service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588AE3-D987-4E05-8533-DAC01453B3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6520" y="1927947"/>
            <a:ext cx="4510866" cy="451086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A13DAF-914C-473E-B6E3-6E40F7ECFA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Highly Available</a:t>
            </a:r>
          </a:p>
          <a:p>
            <a:r>
              <a:rPr lang="en-US" sz="2800" dirty="0"/>
              <a:t>Managed Control Plane</a:t>
            </a:r>
          </a:p>
          <a:p>
            <a:r>
              <a:rPr lang="en-US" sz="2800" dirty="0"/>
              <a:t>Backed By </a:t>
            </a:r>
            <a:r>
              <a:rPr lang="en-US" sz="2800" dirty="0">
                <a:hlinkClick r:id="rId4"/>
              </a:rPr>
              <a:t>AKS Engine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90048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16832-4A40-4F2C-A13B-3CFBB18A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AKS?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588AE3-D987-4E05-8533-DAC01453B3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6520" y="1927947"/>
            <a:ext cx="4510866" cy="4510866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755EEF-1C93-42FB-B018-7B9D53855B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64288" y="2351518"/>
            <a:ext cx="4754562" cy="366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8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16832-4A40-4F2C-A13B-3CFBB18A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Maybe Not?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F3084A3-F5B6-4E59-87F6-0E4260AFE3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829" y="2899316"/>
            <a:ext cx="5397191" cy="2386361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C0A3B3-CD64-4E7F-B90E-8E9A39E1C9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Multi-Cluster</a:t>
            </a:r>
          </a:p>
          <a:p>
            <a:r>
              <a:rPr lang="en-US" sz="3600" dirty="0"/>
              <a:t>Hybrid Cloud</a:t>
            </a:r>
          </a:p>
          <a:p>
            <a:r>
              <a:rPr lang="en-US" sz="3600" dirty="0"/>
              <a:t>More Control</a:t>
            </a:r>
          </a:p>
          <a:p>
            <a:r>
              <a:rPr lang="en-US" sz="3600" dirty="0"/>
              <a:t>Windows Features</a:t>
            </a:r>
          </a:p>
          <a:p>
            <a:r>
              <a:rPr lang="en-US" sz="3600" dirty="0">
                <a:hlinkClick r:id="rId4"/>
              </a:rPr>
              <a:t>SLA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14164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6A7E9-3AE6-409C-8BA6-50E78770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Create an AKS Cluster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1EFCA8-476F-4734-A2AD-64FF624C78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Azure Portal</a:t>
            </a:r>
          </a:p>
          <a:p>
            <a:r>
              <a:rPr lang="en-US" dirty="0"/>
              <a:t>Azure CLI</a:t>
            </a:r>
          </a:p>
          <a:p>
            <a:r>
              <a:rPr lang="en-US" dirty="0"/>
              <a:t>ARM Templates</a:t>
            </a:r>
          </a:p>
          <a:p>
            <a:r>
              <a:rPr lang="en-US" dirty="0">
                <a:hlinkClick r:id="rId2"/>
              </a:rPr>
              <a:t>Terraform</a:t>
            </a:r>
            <a:endParaRPr lang="en-US" dirty="0"/>
          </a:p>
          <a:p>
            <a:r>
              <a:rPr lang="en-US" dirty="0" err="1">
                <a:hlinkClick r:id="rId3"/>
              </a:rPr>
              <a:t>Pulumi</a:t>
            </a:r>
            <a:endParaRPr lang="en-US" dirty="0"/>
          </a:p>
          <a:p>
            <a:r>
              <a:rPr lang="en-US" dirty="0">
                <a:hlinkClick r:id="rId4"/>
              </a:rPr>
              <a:t>Rancher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4F2EED-AC6E-4C43-9C5F-F64A56EBB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520" y="1927947"/>
            <a:ext cx="4510866" cy="451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00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26DA-ABC8-42A9-BBBB-16C98749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3B650-70ED-49E9-A105-9F071B6E55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Co-scheduled</a:t>
            </a:r>
          </a:p>
          <a:p>
            <a:r>
              <a:rPr lang="en-US" dirty="0"/>
              <a:t>Shared Network Namespace</a:t>
            </a:r>
          </a:p>
          <a:p>
            <a:r>
              <a:rPr lang="en-US" dirty="0"/>
              <a:t>Shared Files System</a:t>
            </a: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C47985C4-6F8B-42BE-BA00-ACF4F8C74F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0580" y="2193925"/>
            <a:ext cx="4073353" cy="397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28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4C106-442B-4674-8E53-BD0E9E62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326BE04-5379-47DB-8007-71C1F0CB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50549"/>
            <a:ext cx="1933222" cy="2652888"/>
          </a:xfrm>
          <a:prstGeom prst="rect">
            <a:avLst/>
          </a:prstGeom>
        </p:spPr>
      </p:pic>
      <p:pic>
        <p:nvPicPr>
          <p:cNvPr id="2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DB07054-11AC-440C-A0D3-F38C8D29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81919"/>
            <a:ext cx="477309" cy="46531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B7C42BC-34E8-48BF-8596-CB50393F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81917"/>
            <a:ext cx="477309" cy="465314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8C3D93-80F7-4C34-AE61-C71F2504E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07558"/>
            <a:ext cx="477309" cy="465314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ABDEE142-7EAF-4946-BCED-7214E6F3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07557"/>
            <a:ext cx="477309" cy="465314"/>
          </a:xfrm>
          <a:prstGeom prst="rect">
            <a:avLst/>
          </a:prstGeom>
        </p:spPr>
      </p:pic>
      <p:pic>
        <p:nvPicPr>
          <p:cNvPr id="2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DE2F15A-3A55-4AF7-B110-64455839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68187"/>
            <a:ext cx="1933222" cy="2652888"/>
          </a:xfrm>
          <a:prstGeom prst="rect">
            <a:avLst/>
          </a:prstGeom>
        </p:spPr>
      </p:pic>
      <p:pic>
        <p:nvPicPr>
          <p:cNvPr id="2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C6C2B1B-FFED-413E-B7B3-2D368731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3999557"/>
            <a:ext cx="477309" cy="465314"/>
          </a:xfrm>
          <a:prstGeom prst="rect">
            <a:avLst/>
          </a:prstGeom>
        </p:spPr>
      </p:pic>
      <p:pic>
        <p:nvPicPr>
          <p:cNvPr id="2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771C917-7D0A-4E7B-B7A2-623CE844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3999555"/>
            <a:ext cx="477309" cy="465314"/>
          </a:xfrm>
          <a:prstGeom prst="rect">
            <a:avLst/>
          </a:prstGeom>
        </p:spPr>
      </p:pic>
      <p:pic>
        <p:nvPicPr>
          <p:cNvPr id="2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A6850B6-26FF-47B2-ADE1-EAFC4007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25197"/>
            <a:ext cx="477309" cy="465314"/>
          </a:xfrm>
          <a:prstGeom prst="rect">
            <a:avLst/>
          </a:prstGeom>
        </p:spPr>
      </p:pic>
      <p:pic>
        <p:nvPicPr>
          <p:cNvPr id="3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05506C-F78B-4EE3-B21F-5D2720F1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25195"/>
            <a:ext cx="477309" cy="465314"/>
          </a:xfrm>
          <a:prstGeom prst="rect">
            <a:avLst/>
          </a:prstGeom>
        </p:spPr>
      </p:pic>
      <p:pic>
        <p:nvPicPr>
          <p:cNvPr id="3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4709912-27F0-4634-BA11-00A2BA9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47021"/>
            <a:ext cx="1933222" cy="2652888"/>
          </a:xfrm>
          <a:prstGeom prst="rect">
            <a:avLst/>
          </a:prstGeom>
        </p:spPr>
      </p:pic>
      <p:pic>
        <p:nvPicPr>
          <p:cNvPr id="3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FC096E6-DD58-42FD-AE96-7F2041DC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78391"/>
            <a:ext cx="477309" cy="465314"/>
          </a:xfrm>
          <a:prstGeom prst="rect">
            <a:avLst/>
          </a:prstGeom>
        </p:spPr>
      </p:pic>
      <p:pic>
        <p:nvPicPr>
          <p:cNvPr id="3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78BBCB0-B127-4895-8D8D-F509FB1A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78388"/>
            <a:ext cx="477309" cy="465314"/>
          </a:xfrm>
          <a:prstGeom prst="rect">
            <a:avLst/>
          </a:prstGeom>
        </p:spPr>
      </p:pic>
      <p:pic>
        <p:nvPicPr>
          <p:cNvPr id="3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A16F3CB-02F0-498F-9444-496167EA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04031"/>
            <a:ext cx="477309" cy="465314"/>
          </a:xfrm>
          <a:prstGeom prst="rect">
            <a:avLst/>
          </a:prstGeom>
        </p:spPr>
      </p:pic>
      <p:pic>
        <p:nvPicPr>
          <p:cNvPr id="3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68D58E-37C4-4EF3-9DAB-FD474C04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04029"/>
            <a:ext cx="477309" cy="4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78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4C106-442B-4674-8E53-BD0E9E62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326BE04-5379-47DB-8007-71C1F0CB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50549"/>
            <a:ext cx="1933222" cy="2652888"/>
          </a:xfrm>
          <a:prstGeom prst="rect">
            <a:avLst/>
          </a:prstGeom>
        </p:spPr>
      </p:pic>
      <p:pic>
        <p:nvPicPr>
          <p:cNvPr id="2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DB07054-11AC-440C-A0D3-F38C8D29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81919"/>
            <a:ext cx="477309" cy="46531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B7C42BC-34E8-48BF-8596-CB50393F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81917"/>
            <a:ext cx="477309" cy="465314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8C3D93-80F7-4C34-AE61-C71F2504E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07558"/>
            <a:ext cx="477309" cy="465314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ABDEE142-7EAF-4946-BCED-7214E6F3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07557"/>
            <a:ext cx="477309" cy="465314"/>
          </a:xfrm>
          <a:prstGeom prst="rect">
            <a:avLst/>
          </a:prstGeom>
        </p:spPr>
      </p:pic>
      <p:pic>
        <p:nvPicPr>
          <p:cNvPr id="2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DE2F15A-3A55-4AF7-B110-64455839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68187"/>
            <a:ext cx="1933222" cy="2652888"/>
          </a:xfrm>
          <a:prstGeom prst="rect">
            <a:avLst/>
          </a:prstGeom>
        </p:spPr>
      </p:pic>
      <p:pic>
        <p:nvPicPr>
          <p:cNvPr id="2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C6C2B1B-FFED-413E-B7B3-2D368731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3999557"/>
            <a:ext cx="477309" cy="465314"/>
          </a:xfrm>
          <a:prstGeom prst="rect">
            <a:avLst/>
          </a:prstGeom>
        </p:spPr>
      </p:pic>
      <p:pic>
        <p:nvPicPr>
          <p:cNvPr id="2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771C917-7D0A-4E7B-B7A2-623CE844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3999555"/>
            <a:ext cx="477309" cy="465314"/>
          </a:xfrm>
          <a:prstGeom prst="rect">
            <a:avLst/>
          </a:prstGeom>
        </p:spPr>
      </p:pic>
      <p:pic>
        <p:nvPicPr>
          <p:cNvPr id="2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A6850B6-26FF-47B2-ADE1-EAFC4007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25197"/>
            <a:ext cx="477309" cy="465314"/>
          </a:xfrm>
          <a:prstGeom prst="rect">
            <a:avLst/>
          </a:prstGeom>
        </p:spPr>
      </p:pic>
      <p:pic>
        <p:nvPicPr>
          <p:cNvPr id="3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05506C-F78B-4EE3-B21F-5D2720F1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25195"/>
            <a:ext cx="477309" cy="465314"/>
          </a:xfrm>
          <a:prstGeom prst="rect">
            <a:avLst/>
          </a:prstGeom>
        </p:spPr>
      </p:pic>
      <p:pic>
        <p:nvPicPr>
          <p:cNvPr id="3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4709912-27F0-4634-BA11-00A2BA9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47021"/>
            <a:ext cx="1933222" cy="2652888"/>
          </a:xfrm>
          <a:prstGeom prst="rect">
            <a:avLst/>
          </a:prstGeom>
        </p:spPr>
      </p:pic>
      <p:pic>
        <p:nvPicPr>
          <p:cNvPr id="3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FC096E6-DD58-42FD-AE96-7F2041DC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78391"/>
            <a:ext cx="477309" cy="465314"/>
          </a:xfrm>
          <a:prstGeom prst="rect">
            <a:avLst/>
          </a:prstGeom>
        </p:spPr>
      </p:pic>
      <p:pic>
        <p:nvPicPr>
          <p:cNvPr id="3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78BBCB0-B127-4895-8D8D-F509FB1A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78388"/>
            <a:ext cx="477309" cy="465314"/>
          </a:xfrm>
          <a:prstGeom prst="rect">
            <a:avLst/>
          </a:prstGeom>
        </p:spPr>
      </p:pic>
      <p:pic>
        <p:nvPicPr>
          <p:cNvPr id="3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A16F3CB-02F0-498F-9444-496167EA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04031"/>
            <a:ext cx="477309" cy="465314"/>
          </a:xfrm>
          <a:prstGeom prst="rect">
            <a:avLst/>
          </a:prstGeom>
        </p:spPr>
      </p:pic>
      <p:pic>
        <p:nvPicPr>
          <p:cNvPr id="3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68D58E-37C4-4EF3-9DAB-FD474C04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04029"/>
            <a:ext cx="477309" cy="465314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801E860D-E50F-4485-B8AE-0018055BABC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2722" y="6523177"/>
            <a:ext cx="395220" cy="274636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en-US" sz="9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188533C7-728B-4F03-91C1-98D12D0C8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64883"/>
            <a:ext cx="1933222" cy="2652888"/>
          </a:xfrm>
          <a:prstGeom prst="rect">
            <a:avLst/>
          </a:prstGeom>
        </p:spPr>
      </p:pic>
      <p:pic>
        <p:nvPicPr>
          <p:cNvPr id="3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98134BB-084B-4D43-9021-11D3A6092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96253"/>
            <a:ext cx="477309" cy="465314"/>
          </a:xfrm>
          <a:prstGeom prst="rect">
            <a:avLst/>
          </a:prstGeom>
        </p:spPr>
      </p:pic>
      <p:pic>
        <p:nvPicPr>
          <p:cNvPr id="3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ACA0AA7-D60A-4054-90FA-20E13283B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96251"/>
            <a:ext cx="477309" cy="465314"/>
          </a:xfrm>
          <a:prstGeom prst="rect">
            <a:avLst/>
          </a:prstGeom>
        </p:spPr>
      </p:pic>
      <p:pic>
        <p:nvPicPr>
          <p:cNvPr id="3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46493C5-ABF8-461F-A030-1BA7EA033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21892"/>
            <a:ext cx="477309" cy="465314"/>
          </a:xfrm>
          <a:prstGeom prst="rect">
            <a:avLst/>
          </a:prstGeom>
        </p:spPr>
      </p:pic>
      <p:pic>
        <p:nvPicPr>
          <p:cNvPr id="3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41664E-7FE8-4C7B-8130-B96C61F5D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21891"/>
            <a:ext cx="477309" cy="465314"/>
          </a:xfrm>
          <a:prstGeom prst="rect">
            <a:avLst/>
          </a:prstGeom>
        </p:spPr>
      </p:pic>
      <p:pic>
        <p:nvPicPr>
          <p:cNvPr id="4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BE732FA9-BD65-4B27-924D-BAEA6CD3C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82521"/>
            <a:ext cx="1933222" cy="2652888"/>
          </a:xfrm>
          <a:prstGeom prst="rect">
            <a:avLst/>
          </a:prstGeom>
        </p:spPr>
      </p:pic>
      <p:pic>
        <p:nvPicPr>
          <p:cNvPr id="4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8BA01F-7374-4AF3-BFCB-D7276227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4013891"/>
            <a:ext cx="477309" cy="465314"/>
          </a:xfrm>
          <a:prstGeom prst="rect">
            <a:avLst/>
          </a:prstGeom>
        </p:spPr>
      </p:pic>
      <p:pic>
        <p:nvPicPr>
          <p:cNvPr id="4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8D3E880-B498-4980-899F-98FFE020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013889"/>
            <a:ext cx="477309" cy="465314"/>
          </a:xfrm>
          <a:prstGeom prst="rect">
            <a:avLst/>
          </a:prstGeom>
        </p:spPr>
      </p:pic>
      <p:pic>
        <p:nvPicPr>
          <p:cNvPr id="4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E42D0C-1B1F-4290-9498-3189E60E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39531"/>
            <a:ext cx="477309" cy="465314"/>
          </a:xfrm>
          <a:prstGeom prst="rect">
            <a:avLst/>
          </a:prstGeom>
        </p:spPr>
      </p:pic>
      <p:pic>
        <p:nvPicPr>
          <p:cNvPr id="4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C113B37-6C87-4B4F-BAF2-032327518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39529"/>
            <a:ext cx="477309" cy="465314"/>
          </a:xfrm>
          <a:prstGeom prst="rect">
            <a:avLst/>
          </a:prstGeom>
        </p:spPr>
      </p:pic>
      <p:pic>
        <p:nvPicPr>
          <p:cNvPr id="45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B3677DC-4707-4DB1-80D9-D8F982260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61355"/>
            <a:ext cx="1933222" cy="2652888"/>
          </a:xfrm>
          <a:prstGeom prst="rect">
            <a:avLst/>
          </a:prstGeom>
        </p:spPr>
      </p:pic>
      <p:pic>
        <p:nvPicPr>
          <p:cNvPr id="4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1974CA1-F709-4E9C-9C16-81D8CDDD4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92725"/>
            <a:ext cx="477309" cy="465314"/>
          </a:xfrm>
          <a:prstGeom prst="rect">
            <a:avLst/>
          </a:prstGeom>
        </p:spPr>
      </p:pic>
      <p:pic>
        <p:nvPicPr>
          <p:cNvPr id="4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C6BB7DB-B0B0-4F25-B384-87BB0CB99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92722"/>
            <a:ext cx="477309" cy="465314"/>
          </a:xfrm>
          <a:prstGeom prst="rect">
            <a:avLst/>
          </a:prstGeom>
        </p:spPr>
      </p:pic>
      <p:pic>
        <p:nvPicPr>
          <p:cNvPr id="4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3BB7A00-B98D-4F92-BC7E-451099D6D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18365"/>
            <a:ext cx="477309" cy="465314"/>
          </a:xfrm>
          <a:prstGeom prst="rect">
            <a:avLst/>
          </a:prstGeom>
        </p:spPr>
      </p:pic>
      <p:pic>
        <p:nvPicPr>
          <p:cNvPr id="4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90EFCB6-9B3A-45C6-B967-B221270BA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18363"/>
            <a:ext cx="477309" cy="465314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C38700B4-B542-4EB7-80C9-7CA59454C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945" y="3046399"/>
            <a:ext cx="1294695" cy="208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86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4C106-442B-4674-8E53-BD0E9E62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5962FF7E-46B1-4439-8496-9F899326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633" y="2457451"/>
            <a:ext cx="1933222" cy="3714749"/>
          </a:xfrm>
          <a:prstGeom prst="rect">
            <a:avLst/>
          </a:prstGeom>
        </p:spPr>
      </p:pic>
      <p:pic>
        <p:nvPicPr>
          <p:cNvPr id="4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4992F2-5B06-4C1D-8543-CEB41039A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06" y="4150961"/>
            <a:ext cx="477309" cy="465314"/>
          </a:xfrm>
          <a:prstGeom prst="rect">
            <a:avLst/>
          </a:prstGeom>
        </p:spPr>
      </p:pic>
      <p:pic>
        <p:nvPicPr>
          <p:cNvPr id="4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8BC0E66-C419-4405-86FF-AD0FB985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2" y="4150960"/>
            <a:ext cx="477309" cy="465314"/>
          </a:xfrm>
          <a:prstGeom prst="rect">
            <a:avLst/>
          </a:prstGeom>
        </p:spPr>
      </p:pic>
      <p:pic>
        <p:nvPicPr>
          <p:cNvPr id="4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00FD5D9-60C8-4FAB-A4A7-3C444D15C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05" y="4676601"/>
            <a:ext cx="477309" cy="465314"/>
          </a:xfrm>
          <a:prstGeom prst="rect">
            <a:avLst/>
          </a:prstGeom>
        </p:spPr>
      </p:pic>
      <p:pic>
        <p:nvPicPr>
          <p:cNvPr id="5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7A3C554-4667-4724-B001-3CD53714E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2" y="4676600"/>
            <a:ext cx="477309" cy="465314"/>
          </a:xfrm>
          <a:prstGeom prst="rect">
            <a:avLst/>
          </a:prstGeom>
        </p:spPr>
      </p:pic>
      <p:pic>
        <p:nvPicPr>
          <p:cNvPr id="5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8766B9C1-635F-4BD2-A8E7-C1086D0BE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32" y="5209295"/>
            <a:ext cx="477309" cy="465314"/>
          </a:xfrm>
          <a:prstGeom prst="rect">
            <a:avLst/>
          </a:prstGeom>
        </p:spPr>
      </p:pic>
      <p:pic>
        <p:nvPicPr>
          <p:cNvPr id="5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111E83D-BC9D-4E0A-A109-B89A8341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169" y="5209294"/>
            <a:ext cx="477309" cy="465314"/>
          </a:xfrm>
          <a:prstGeom prst="rect">
            <a:avLst/>
          </a:prstGeom>
        </p:spPr>
      </p:pic>
      <p:pic>
        <p:nvPicPr>
          <p:cNvPr id="53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D4F387EA-A487-4162-A7BD-97C77D272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993" y="2439812"/>
            <a:ext cx="1933222" cy="3714749"/>
          </a:xfrm>
          <a:prstGeom prst="rect">
            <a:avLst/>
          </a:prstGeom>
        </p:spPr>
      </p:pic>
      <p:pic>
        <p:nvPicPr>
          <p:cNvPr id="5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23DBF35-6189-4B54-A626-4E935A84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366" y="4133322"/>
            <a:ext cx="477309" cy="465314"/>
          </a:xfrm>
          <a:prstGeom prst="rect">
            <a:avLst/>
          </a:prstGeom>
        </p:spPr>
      </p:pic>
      <p:pic>
        <p:nvPicPr>
          <p:cNvPr id="5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D1D2D3C-B95C-4C92-9A7F-07F97322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002" y="4133319"/>
            <a:ext cx="477309" cy="465314"/>
          </a:xfrm>
          <a:prstGeom prst="rect">
            <a:avLst/>
          </a:prstGeom>
        </p:spPr>
      </p:pic>
      <p:pic>
        <p:nvPicPr>
          <p:cNvPr id="5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D991411-4FB4-4FF9-9AEE-D65EC1386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366" y="4658962"/>
            <a:ext cx="477309" cy="465314"/>
          </a:xfrm>
          <a:prstGeom prst="rect">
            <a:avLst/>
          </a:prstGeom>
        </p:spPr>
      </p:pic>
      <p:pic>
        <p:nvPicPr>
          <p:cNvPr id="5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9D2827A-5735-40E4-A8CF-1A43BC27D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002" y="4658960"/>
            <a:ext cx="477309" cy="465314"/>
          </a:xfrm>
          <a:prstGeom prst="rect">
            <a:avLst/>
          </a:prstGeom>
        </p:spPr>
      </p:pic>
      <p:pic>
        <p:nvPicPr>
          <p:cNvPr id="5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839DB2FB-3F83-4C3E-B5C0-9585F2E1F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892" y="5191656"/>
            <a:ext cx="477309" cy="465314"/>
          </a:xfrm>
          <a:prstGeom prst="rect">
            <a:avLst/>
          </a:prstGeom>
        </p:spPr>
      </p:pic>
      <p:pic>
        <p:nvPicPr>
          <p:cNvPr id="5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CF182B1-D869-4411-B508-1295B810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529" y="5191655"/>
            <a:ext cx="477309" cy="4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39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E188-2A1F-4B2F-B70C-CD1FBC509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19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6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C0FCA-63E9-4192-9B96-CB4627163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Howdy, I’m </a:t>
            </a:r>
            <a:r>
              <a:rPr lang="en-US" dirty="0" err="1"/>
              <a:t>JvB</a:t>
            </a:r>
            <a:endParaRPr lang="en-US" dirty="0"/>
          </a:p>
        </p:txBody>
      </p:sp>
      <p:sp>
        <p:nvSpPr>
          <p:cNvPr id="7" name="Shape 38">
            <a:extLst>
              <a:ext uri="{FF2B5EF4-FFF2-40B4-BE49-F238E27FC236}">
                <a16:creationId xmlns:a16="http://schemas.microsoft.com/office/drawing/2014/main" id="{1C9ED462-68BD-4466-8A2D-3F6AD6935EB5}"/>
              </a:ext>
            </a:extLst>
          </p:cNvPr>
          <p:cNvSpPr txBox="1"/>
          <p:nvPr/>
        </p:nvSpPr>
        <p:spPr>
          <a:xfrm>
            <a:off x="3494861" y="1736385"/>
            <a:ext cx="7418466" cy="43819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Jason </a:t>
            </a:r>
            <a:r>
              <a:rPr lang="en-US" sz="4400" dirty="0">
                <a:solidFill>
                  <a:schemeClr val="dk1"/>
                </a:solidFill>
              </a:rPr>
              <a:t>van </a:t>
            </a:r>
            <a:r>
              <a:rPr lang="en-US" sz="4400" dirty="0" err="1">
                <a:solidFill>
                  <a:schemeClr val="dk1"/>
                </a:solidFill>
              </a:rPr>
              <a:t>Brackel</a:t>
            </a:r>
            <a:endParaRPr lang="en-US" sz="4400" b="0" i="0" u="none" strike="noStrike" cap="none" dirty="0" err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sz="3600" dirty="0">
                <a:solidFill>
                  <a:schemeClr val="dk1"/>
                </a:solidFill>
              </a:rPr>
              <a:t>Consulting Architect</a:t>
            </a:r>
            <a:endParaRPr lang="en-US" sz="3200" dirty="0">
              <a:solidFill>
                <a:schemeClr val="dk1"/>
              </a:solidFill>
            </a:endParaRPr>
          </a:p>
          <a:p>
            <a:pPr lvl="0" algn="ctr">
              <a:buClr>
                <a:schemeClr val="dk1"/>
              </a:buClr>
              <a:buSzPct val="25000"/>
            </a:pPr>
            <a:r>
              <a:rPr lang="en-US" sz="3600" dirty="0">
                <a:solidFill>
                  <a:schemeClr val="dk1"/>
                </a:solidFill>
              </a:rPr>
              <a:t>@</a:t>
            </a:r>
            <a:r>
              <a:rPr lang="en-US" sz="3600" dirty="0" err="1">
                <a:solidFill>
                  <a:schemeClr val="dk1"/>
                </a:solidFill>
              </a:rPr>
              <a:t>jasonvanbrackel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sz="3600" dirty="0" err="1">
                <a:solidFill>
                  <a:schemeClr val="dk1"/>
                </a:solidFill>
              </a:rPr>
              <a:t>Github</a:t>
            </a:r>
            <a:r>
              <a:rPr lang="en-US" sz="3600" dirty="0">
                <a:solidFill>
                  <a:schemeClr val="dk1"/>
                </a:solidFill>
              </a:rPr>
              <a:t>: </a:t>
            </a:r>
            <a:r>
              <a:rPr lang="en-US" sz="3600" dirty="0" err="1">
                <a:solidFill>
                  <a:schemeClr val="dk1"/>
                </a:solidFill>
              </a:rPr>
              <a:t>jasonvanbrackel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sz="3600" dirty="0" err="1">
                <a:solidFill>
                  <a:schemeClr val="dk1"/>
                </a:solidFill>
              </a:rPr>
              <a:t>jvb</a:t>
            </a:r>
            <a:r>
              <a:rPr lang="en-US" sz="3600" dirty="0">
                <a:solidFill>
                  <a:schemeClr val="dk1"/>
                </a:solidFill>
              </a:rPr>
              <a:t> on rancher-users</a:t>
            </a:r>
          </a:p>
        </p:txBody>
      </p:sp>
      <p:pic>
        <p:nvPicPr>
          <p:cNvPr id="8" name="Shape 40" descr="https://g.twimg.com/Twitter_logo_blue.png">
            <a:extLst>
              <a:ext uri="{FF2B5EF4-FFF2-40B4-BE49-F238E27FC236}">
                <a16:creationId xmlns:a16="http://schemas.microsoft.com/office/drawing/2014/main" id="{E5A92BC1-2488-406C-991A-7A63147EB99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14061" y="3257511"/>
            <a:ext cx="437803" cy="342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" descr="A person wearing a white shirt and black hair&#10;&#10;Description generated with very high confidence">
            <a:extLst>
              <a:ext uri="{FF2B5EF4-FFF2-40B4-BE49-F238E27FC236}">
                <a16:creationId xmlns:a16="http://schemas.microsoft.com/office/drawing/2014/main" id="{7254C2FF-F10B-4BE7-A481-874F413A0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289" y="1904366"/>
            <a:ext cx="3113817" cy="41622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29903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8B557-DD81-4D5B-993D-56B506C47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20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  <p:pic>
        <p:nvPicPr>
          <p:cNvPr id="1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4018705-0208-4AD5-AA6C-88DD0947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835643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411C1C0-AD9D-4B9E-A38E-8B0424E38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1" y="4835640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54690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F8703-CA2C-413B-A584-70298B12D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21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45229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B3AF5-DF1E-4C0E-B8EB-358542184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22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54320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19A09-F3AA-4442-A0FE-8692A222D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23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75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Services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Define a DNS entry that can be used to refer to a group of pods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Provide a consistent endpoint for the group of pods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Different types: </a:t>
            </a:r>
            <a:r>
              <a:rPr lang="en-US" sz="3200" dirty="0" err="1"/>
              <a:t>nodePort</a:t>
            </a:r>
            <a:r>
              <a:rPr lang="en-US" sz="3200" dirty="0"/>
              <a:t>, </a:t>
            </a:r>
            <a:r>
              <a:rPr lang="en-US" sz="3200" dirty="0" err="1"/>
              <a:t>clusterIP</a:t>
            </a:r>
            <a:r>
              <a:rPr lang="en-US" sz="3200" dirty="0"/>
              <a:t>, </a:t>
            </a:r>
            <a:r>
              <a:rPr lang="en-US" sz="3200" dirty="0" err="1"/>
              <a:t>loadbalancer</a:t>
            </a:r>
            <a:endParaRPr dirty="0"/>
          </a:p>
          <a:p>
            <a:pPr>
              <a:buSzPct val="25000"/>
            </a:pP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24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(Node Port)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134AA9-0635-4CDD-B698-452034FA4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25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243570" y="1845733"/>
            <a:ext cx="1560836" cy="235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6E3D05-D9C1-4053-BF0F-34CE10EB3AC1}"/>
              </a:ext>
            </a:extLst>
          </p:cNvPr>
          <p:cNvSpPr txBox="1"/>
          <p:nvPr/>
        </p:nvSpPr>
        <p:spPr>
          <a:xfrm>
            <a:off x="1854200" y="1412053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192.168.0.[1-3]:32000</a:t>
            </a:r>
          </a:p>
        </p:txBody>
      </p:sp>
      <p:pic>
        <p:nvPicPr>
          <p:cNvPr id="5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6959993C-874D-4BB6-ABAD-1FFC5E991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885" y="4140199"/>
            <a:ext cx="562811" cy="562811"/>
          </a:xfrm>
          <a:prstGeom prst="rect">
            <a:avLst/>
          </a:prstGeom>
        </p:spPr>
      </p:pic>
      <p:pic>
        <p:nvPicPr>
          <p:cNvPr id="29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3DF3A2EC-A769-4732-920A-6956F279B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305" y="4140197"/>
            <a:ext cx="562811" cy="562811"/>
          </a:xfrm>
          <a:prstGeom prst="rect">
            <a:avLst/>
          </a:prstGeom>
        </p:spPr>
      </p:pic>
      <p:pic>
        <p:nvPicPr>
          <p:cNvPr id="30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C0E2B8B9-2158-450E-B017-0DBB03DA5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517" y="4140199"/>
            <a:ext cx="562811" cy="56281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C45904-85CA-4B43-A019-D20AEEB25F7C}"/>
              </a:ext>
            </a:extLst>
          </p:cNvPr>
          <p:cNvCxnSpPr>
            <a:cxnSpLocks/>
          </p:cNvCxnSpPr>
          <p:nvPr/>
        </p:nvCxnSpPr>
        <p:spPr>
          <a:xfrm>
            <a:off x="2297043" y="1919257"/>
            <a:ext cx="3746572" cy="236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C52E4C-3DE2-48AF-BC4D-1B4CE785E40F}"/>
              </a:ext>
            </a:extLst>
          </p:cNvPr>
          <p:cNvCxnSpPr>
            <a:cxnSpLocks/>
          </p:cNvCxnSpPr>
          <p:nvPr/>
        </p:nvCxnSpPr>
        <p:spPr>
          <a:xfrm>
            <a:off x="2283678" y="1912575"/>
            <a:ext cx="6213044" cy="236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128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(Load Balancer)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142199-4D95-47C3-9834-C726FE1B3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26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123256" y="2233416"/>
            <a:ext cx="3779993" cy="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6E3D05-D9C1-4053-BF0F-34CE10EB3AC1}"/>
              </a:ext>
            </a:extLst>
          </p:cNvPr>
          <p:cNvSpPr txBox="1"/>
          <p:nvPr/>
        </p:nvSpPr>
        <p:spPr>
          <a:xfrm>
            <a:off x="1854200" y="1412053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Public IP:80</a:t>
            </a:r>
          </a:p>
        </p:txBody>
      </p:sp>
      <p:pic>
        <p:nvPicPr>
          <p:cNvPr id="5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6959993C-874D-4BB6-ABAD-1FFC5E991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569" y="1894304"/>
            <a:ext cx="562811" cy="56281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A39D3C-22F9-4B9E-8FED-49E5D3D41AAA}"/>
              </a:ext>
            </a:extLst>
          </p:cNvPr>
          <p:cNvCxnSpPr>
            <a:cxnSpLocks/>
          </p:cNvCxnSpPr>
          <p:nvPr/>
        </p:nvCxnSpPr>
        <p:spPr>
          <a:xfrm>
            <a:off x="6494729" y="2226731"/>
            <a:ext cx="2215889" cy="2748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9BD599-96A9-4104-877A-617B75340EFB}"/>
              </a:ext>
            </a:extLst>
          </p:cNvPr>
          <p:cNvCxnSpPr>
            <a:cxnSpLocks/>
          </p:cNvCxnSpPr>
          <p:nvPr/>
        </p:nvCxnSpPr>
        <p:spPr>
          <a:xfrm flipH="1">
            <a:off x="6244143" y="2467362"/>
            <a:ext cx="3268" cy="143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52FA1C-746D-4F27-AF84-1BB305A337E8}"/>
              </a:ext>
            </a:extLst>
          </p:cNvPr>
          <p:cNvCxnSpPr>
            <a:cxnSpLocks/>
          </p:cNvCxnSpPr>
          <p:nvPr/>
        </p:nvCxnSpPr>
        <p:spPr>
          <a:xfrm flipH="1">
            <a:off x="3737564" y="2260150"/>
            <a:ext cx="2209056" cy="2468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215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Config Maps &amp; Secrets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Allow storing of arbitrary configuration values and files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Exposed in pods as either environment variables or as local storage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Decoupled storage of configuration from pod spec</a:t>
            </a:r>
          </a:p>
          <a:p>
            <a:pPr>
              <a:buSzPct val="25000"/>
            </a:pPr>
            <a:endParaRPr dirty="0"/>
          </a:p>
        </p:txBody>
      </p:sp>
      <p:sp>
        <p:nvSpPr>
          <p:cNvPr id="122" name="Shape 1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27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B80F87D-728C-46CF-9FD4-840C82054151}"/>
              </a:ext>
            </a:extLst>
          </p:cNvPr>
          <p:cNvSpPr txBox="1"/>
          <p:nvPr/>
        </p:nvSpPr>
        <p:spPr>
          <a:xfrm>
            <a:off x="8093489" y="1466360"/>
            <a:ext cx="4358705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prod-config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prod-stuff </a:t>
            </a:r>
          </a:p>
          <a:p>
            <a:r>
              <a:rPr lang="en-US" sz="2400" dirty="0"/>
              <a:t>  Item2: more prod stuff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0FBE7-46F6-4C33-B5C6-754804D52566}"/>
              </a:ext>
            </a:extLst>
          </p:cNvPr>
          <p:cNvSpPr txBox="1"/>
          <p:nvPr/>
        </p:nvSpPr>
        <p:spPr>
          <a:xfrm>
            <a:off x="4108672" y="1466360"/>
            <a:ext cx="3980298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</a:t>
            </a:r>
            <a:r>
              <a:rPr lang="en-US" sz="2400" dirty="0" err="1"/>
              <a:t>qa</a:t>
            </a:r>
            <a:r>
              <a:rPr lang="en-US" sz="2400" dirty="0"/>
              <a:t>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</a:t>
            </a:r>
            <a:r>
              <a:rPr lang="en-US" sz="2400" dirty="0" err="1"/>
              <a:t>qa</a:t>
            </a:r>
            <a:r>
              <a:rPr lang="en-US" sz="2400" dirty="0"/>
              <a:t>-stuff </a:t>
            </a:r>
          </a:p>
          <a:p>
            <a:r>
              <a:rPr lang="en-US" sz="2400" dirty="0"/>
              <a:t>  Item2: more </a:t>
            </a:r>
            <a:r>
              <a:rPr lang="en-US" sz="2400" dirty="0" err="1"/>
              <a:t>qa</a:t>
            </a:r>
            <a:r>
              <a:rPr lang="en-US" sz="2400" dirty="0"/>
              <a:t> stuff</a:t>
            </a:r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6B182-DEF3-4608-B16F-016FD90C8B46}"/>
              </a:ext>
            </a:extLst>
          </p:cNvPr>
          <p:cNvSpPr txBox="1"/>
          <p:nvPr/>
        </p:nvSpPr>
        <p:spPr>
          <a:xfrm>
            <a:off x="-61127" y="1466361"/>
            <a:ext cx="3980298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dev-config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dev-stuff </a:t>
            </a:r>
          </a:p>
          <a:p>
            <a:r>
              <a:rPr lang="en-US" sz="2400" dirty="0"/>
              <a:t>  Item2: more dev stuff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F64E9-7971-4FFC-A8FD-7649F571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 Maps &amp; Secrets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25BC7-6824-4FF9-A14F-2236D713A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28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41710193-250B-45A0-8CBA-6C11D299B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18" y="5020349"/>
            <a:ext cx="1794933" cy="1756597"/>
          </a:xfrm>
          <a:prstGeom prst="rect">
            <a:avLst/>
          </a:prstGeom>
        </p:spPr>
      </p:pic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9DB6F11C-9FD8-47D4-B65F-1F11296EB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827" y="5086200"/>
            <a:ext cx="1794933" cy="1756597"/>
          </a:xfrm>
          <a:prstGeom prst="rect">
            <a:avLst/>
          </a:prstGeom>
        </p:spPr>
      </p:pic>
      <p:pic>
        <p:nvPicPr>
          <p:cNvPr id="7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9BB05FA0-8C04-4A59-A317-C5E83460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238" y="5086200"/>
            <a:ext cx="1794933" cy="17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69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Ingresses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Define how traffic outside the cluster is routed to inside the cluster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Used to expose Kubernetes services to the world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Route traffic to internal services based on factors such as host and path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Ingress is usually implemented by a load balancer (Nginx, </a:t>
            </a:r>
            <a:r>
              <a:rPr lang="en-US" sz="3200" dirty="0" err="1"/>
              <a:t>HAProxy</a:t>
            </a:r>
            <a:r>
              <a:rPr lang="en-US" sz="3200" dirty="0"/>
              <a:t>, AWS ELB, </a:t>
            </a:r>
            <a:r>
              <a:rPr lang="en-US" sz="3200" dirty="0" err="1"/>
              <a:t>etc</a:t>
            </a:r>
            <a:r>
              <a:rPr lang="en-US" sz="3200" dirty="0"/>
              <a:t>…)</a:t>
            </a:r>
          </a:p>
          <a:p>
            <a:pPr>
              <a:spcBef>
                <a:spcPts val="800"/>
              </a:spcBef>
              <a:buSzPct val="25000"/>
            </a:pPr>
            <a:endParaRPr dirty="0"/>
          </a:p>
          <a:p>
            <a:pPr>
              <a:buSzPct val="25000"/>
            </a:pPr>
            <a:endParaRPr dirty="0"/>
          </a:p>
        </p:txBody>
      </p:sp>
      <p:sp>
        <p:nvSpPr>
          <p:cNvPr id="130" name="Shape 1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29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E5CEB-8CD7-47DE-BB7E-12A65918B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6EE44-22A2-48F8-9CA5-B06A9D3CF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An Introduction to Kubernetes with AKS</a:t>
            </a:r>
          </a:p>
          <a:p>
            <a:r>
              <a:rPr lang="en-US" sz="4000" dirty="0"/>
              <a:t>Ask Questions</a:t>
            </a:r>
          </a:p>
        </p:txBody>
      </p:sp>
    </p:spTree>
    <p:extLst>
      <p:ext uri="{BB962C8B-B14F-4D97-AF65-F5344CB8AC3E}">
        <p14:creationId xmlns:p14="http://schemas.microsoft.com/office/powerpoint/2010/main" val="444885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592F2EFD-5907-4B20-8630-92E4510E03EC}"/>
              </a:ext>
            </a:extLst>
          </p:cNvPr>
          <p:cNvSpPr txBox="1"/>
          <p:nvPr/>
        </p:nvSpPr>
        <p:spPr>
          <a:xfrm>
            <a:off x="1412052" y="1821273"/>
            <a:ext cx="4922896" cy="160043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https://my-nginx-app.cluster.com</a:t>
            </a:r>
            <a:br>
              <a:rPr lang="en-US" sz="2400" dirty="0"/>
            </a:br>
            <a:r>
              <a:rPr lang="en-US" sz="2400" dirty="0"/>
              <a:t>https://cluster.com/my-nginx-app</a:t>
            </a: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30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5ABE3E-DBF8-45CA-A9DD-EA205352B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610" y="4967347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40821C1-E122-492B-A44B-2BC940F56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459" y="4967343"/>
            <a:ext cx="636412" cy="620419"/>
          </a:xfrm>
          <a:prstGeom prst="rect">
            <a:avLst/>
          </a:prstGeom>
        </p:spPr>
      </p:pic>
      <p:pic>
        <p:nvPicPr>
          <p:cNvPr id="1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BE45BD0-67BF-49B2-9160-774F45A2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609" y="5668199"/>
            <a:ext cx="636412" cy="620419"/>
          </a:xfrm>
          <a:prstGeom prst="rect">
            <a:avLst/>
          </a:prstGeom>
        </p:spPr>
      </p:pic>
      <p:pic>
        <p:nvPicPr>
          <p:cNvPr id="1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24C50BE6-5A08-4920-9AE2-8472CC5D1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459" y="5668196"/>
            <a:ext cx="636412" cy="620419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250254" y="1845732"/>
            <a:ext cx="3429937" cy="1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EB9610-A094-4CE7-A69F-10A69B31B964}"/>
              </a:ext>
            </a:extLst>
          </p:cNvPr>
          <p:cNvCxnSpPr>
            <a:cxnSpLocks/>
          </p:cNvCxnSpPr>
          <p:nvPr/>
        </p:nvCxnSpPr>
        <p:spPr>
          <a:xfrm flipH="1">
            <a:off x="4358451" y="2142068"/>
            <a:ext cx="3625612" cy="289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EED93E-949D-4B8C-9AB3-87DB98BEAEFE}"/>
              </a:ext>
            </a:extLst>
          </p:cNvPr>
          <p:cNvCxnSpPr/>
          <p:nvPr/>
        </p:nvCxnSpPr>
        <p:spPr>
          <a:xfrm flipH="1">
            <a:off x="8159044" y="2598325"/>
            <a:ext cx="412984" cy="234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8BAFBF-46D1-4A7B-B169-71E52035A70A}"/>
              </a:ext>
            </a:extLst>
          </p:cNvPr>
          <p:cNvCxnSpPr>
            <a:cxnSpLocks/>
          </p:cNvCxnSpPr>
          <p:nvPr/>
        </p:nvCxnSpPr>
        <p:spPr>
          <a:xfrm flipH="1">
            <a:off x="5938896" y="2367845"/>
            <a:ext cx="2209797" cy="255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7CB342-4429-49D1-B33C-A9655DDC6893}"/>
              </a:ext>
            </a:extLst>
          </p:cNvPr>
          <p:cNvCxnSpPr>
            <a:cxnSpLocks/>
          </p:cNvCxnSpPr>
          <p:nvPr/>
        </p:nvCxnSpPr>
        <p:spPr>
          <a:xfrm>
            <a:off x="7189139" y="1878661"/>
            <a:ext cx="753531" cy="1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431808-27F1-41D7-80C4-4A4016711FF9}"/>
              </a:ext>
            </a:extLst>
          </p:cNvPr>
          <p:cNvSpPr txBox="1"/>
          <p:nvPr/>
        </p:nvSpPr>
        <p:spPr>
          <a:xfrm>
            <a:off x="4591756" y="520507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Ingress Controller</a:t>
            </a:r>
          </a:p>
        </p:txBody>
      </p:sp>
      <p:pic>
        <p:nvPicPr>
          <p:cNvPr id="7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71F14755-50A0-43CA-ACC4-3520E1A20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359" y="1326147"/>
            <a:ext cx="1064125" cy="1064125"/>
          </a:xfrm>
          <a:prstGeom prst="rect">
            <a:avLst/>
          </a:prstGeom>
        </p:spPr>
      </p:pic>
      <p:pic>
        <p:nvPicPr>
          <p:cNvPr id="13" name="Picture 28" descr="A picture containing outdoor, clipart&#10;&#10;Description generated with very high confidence">
            <a:extLst>
              <a:ext uri="{FF2B5EF4-FFF2-40B4-BE49-F238E27FC236}">
                <a16:creationId xmlns:a16="http://schemas.microsoft.com/office/drawing/2014/main" id="{0229B1DB-7D7E-4763-A9CB-1ED9362DF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411" y="1078832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21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D71F23-E317-4ADB-B3E9-73F4BF6D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7F5188-5B14-40E9-AE4E-870F4652B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4A926-29EA-4A3D-8E40-093135F1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31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37A77C1-373A-4BE2-A980-A60DCBB6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66" y="142727"/>
            <a:ext cx="10542335" cy="64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18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Orchestrates Containers</a:t>
            </a:r>
          </a:p>
          <a:p>
            <a:r>
              <a:rPr lang="en-US" sz="2800" dirty="0"/>
              <a:t>That’s it?  That’s all it does!</a:t>
            </a:r>
          </a:p>
        </p:txBody>
      </p:sp>
      <p:pic>
        <p:nvPicPr>
          <p:cNvPr id="7" name="Shape 49">
            <a:extLst>
              <a:ext uri="{FF2B5EF4-FFF2-40B4-BE49-F238E27FC236}">
                <a16:creationId xmlns:a16="http://schemas.microsoft.com/office/drawing/2014/main" id="{BBED69C5-91FC-49EC-9359-91A071C094E9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1397445" y="2193925"/>
            <a:ext cx="4099623" cy="397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2691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Why is it some Complex?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5522976" cy="3977640"/>
          </a:xfrm>
        </p:spPr>
        <p:txBody>
          <a:bodyPr>
            <a:normAutofit/>
          </a:bodyPr>
          <a:lstStyle/>
          <a:p>
            <a:r>
              <a:rPr lang="en-US" sz="2800" dirty="0"/>
              <a:t>Scale</a:t>
            </a:r>
          </a:p>
          <a:p>
            <a:r>
              <a:rPr lang="en-US" sz="2800" dirty="0">
                <a:hlinkClick r:id="rId2"/>
              </a:rPr>
              <a:t>Kubernetes Reference API</a:t>
            </a:r>
            <a:endParaRPr lang="en-US" sz="2800" dirty="0"/>
          </a:p>
          <a:p>
            <a:r>
              <a:rPr lang="en-US" sz="2800" dirty="0">
                <a:hlinkClick r:id="rId3"/>
              </a:rPr>
              <a:t>What is Kubernetes Physically Speaking?</a:t>
            </a:r>
            <a:endParaRPr lang="en-US" sz="2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8919FF-9E69-4025-81EA-63CC3BE127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069975" y="2351517"/>
            <a:ext cx="4754563" cy="366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66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care?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Developers</a:t>
            </a:r>
          </a:p>
          <a:p>
            <a:r>
              <a:rPr lang="en-US" sz="2800" dirty="0"/>
              <a:t>Operators</a:t>
            </a:r>
          </a:p>
          <a:p>
            <a:r>
              <a:rPr lang="en-US" sz="2800" dirty="0"/>
              <a:t>It Won !?!?</a:t>
            </a:r>
          </a:p>
        </p:txBody>
      </p:sp>
      <p:pic>
        <p:nvPicPr>
          <p:cNvPr id="7" name="Shape 49">
            <a:extLst>
              <a:ext uri="{FF2B5EF4-FFF2-40B4-BE49-F238E27FC236}">
                <a16:creationId xmlns:a16="http://schemas.microsoft.com/office/drawing/2014/main" id="{3F857D9A-B785-402C-9BCC-A43B5E927FB9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1397445" y="2193925"/>
            <a:ext cx="4099623" cy="397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02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Developers care?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5128966" cy="3977640"/>
          </a:xfrm>
        </p:spPr>
        <p:txBody>
          <a:bodyPr>
            <a:normAutofit/>
          </a:bodyPr>
          <a:lstStyle/>
          <a:p>
            <a:r>
              <a:rPr lang="en-US" sz="2800" dirty="0"/>
              <a:t>Containerized Applications</a:t>
            </a:r>
          </a:p>
          <a:p>
            <a:r>
              <a:rPr lang="en-US" sz="2800" dirty="0"/>
              <a:t>Breaking the Monolith</a:t>
            </a:r>
          </a:p>
          <a:p>
            <a:r>
              <a:rPr lang="en-US" sz="2800" dirty="0"/>
              <a:t>It’s the Substrate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B188611-CA79-43A8-9C70-5EE1C0C52B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3B02AE01-A9E4-4B51-85F4-3B62772A3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0" y="2194560"/>
            <a:ext cx="5303520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68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Operators care?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5128966" cy="3977640"/>
          </a:xfrm>
        </p:spPr>
        <p:txBody>
          <a:bodyPr>
            <a:normAutofit/>
          </a:bodyPr>
          <a:lstStyle/>
          <a:p>
            <a:r>
              <a:rPr lang="en-US" sz="2800" dirty="0"/>
              <a:t>They’re running it.</a:t>
            </a:r>
          </a:p>
          <a:p>
            <a:r>
              <a:rPr lang="en-US" sz="2800" dirty="0"/>
              <a:t>Scale</a:t>
            </a:r>
          </a:p>
          <a:p>
            <a:r>
              <a:rPr lang="en-US" sz="2800" dirty="0"/>
              <a:t>It’s here and you can’t stop it.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5626FE2-C0E8-412A-9057-41A345ED59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194560"/>
            <a:ext cx="4754563" cy="2253095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F2C8AD2-B963-4C4A-9F42-3C1DB08C5A25}"/>
              </a:ext>
            </a:extLst>
          </p:cNvPr>
          <p:cNvSpPr/>
          <p:nvPr/>
        </p:nvSpPr>
        <p:spPr>
          <a:xfrm>
            <a:off x="1069848" y="4548239"/>
            <a:ext cx="68995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https://grafana.com/grafana/plugins/grafana-kubernetes-app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06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F20546-5CC5-4119-8AA6-4D8CEA1A08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6" y="2093976"/>
            <a:ext cx="12133806" cy="410486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Won!?!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BDC9D-5F55-44F9-B4EF-0C337ED0A4D6}"/>
              </a:ext>
            </a:extLst>
          </p:cNvPr>
          <p:cNvSpPr/>
          <p:nvPr/>
        </p:nvSpPr>
        <p:spPr>
          <a:xfrm>
            <a:off x="179014" y="6373368"/>
            <a:ext cx="6667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https://containerjournal.com/features/measuring-kubernetess-market-share-mind-share/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255600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F4671CE15E9144BB7A3965C5C95421" ma:contentTypeVersion="5" ma:contentTypeDescription="Create a new document." ma:contentTypeScope="" ma:versionID="31339d70c26198f47c072a0ef4fbed1c">
  <xsd:schema xmlns:xsd="http://www.w3.org/2001/XMLSchema" xmlns:xs="http://www.w3.org/2001/XMLSchema" xmlns:p="http://schemas.microsoft.com/office/2006/metadata/properties" xmlns:ns3="e672d8c1-3e3e-466f-b80c-33593df4b417" xmlns:ns4="06020110-bc9d-4df2-a856-53695a0209e9" targetNamespace="http://schemas.microsoft.com/office/2006/metadata/properties" ma:root="true" ma:fieldsID="4b6ebad1ef978cbef84929a09279d923" ns3:_="" ns4:_="">
    <xsd:import namespace="e672d8c1-3e3e-466f-b80c-33593df4b417"/>
    <xsd:import namespace="06020110-bc9d-4df2-a856-53695a0209e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72d8c1-3e3e-466f-b80c-33593df4b4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020110-bc9d-4df2-a856-53695a0209e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5890D6-9368-40B8-A2FE-7B4C31F81A05}">
  <ds:schemaRefs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purl.org/dc/terms/"/>
    <ds:schemaRef ds:uri="http://schemas.openxmlformats.org/package/2006/metadata/core-properties"/>
    <ds:schemaRef ds:uri="e672d8c1-3e3e-466f-b80c-33593df4b417"/>
    <ds:schemaRef ds:uri="http://schemas.microsoft.com/office/infopath/2007/PartnerControls"/>
    <ds:schemaRef ds:uri="06020110-bc9d-4df2-a856-53695a0209e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4A00009-AEE3-4570-9333-499F95DE8C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E97FE2-18F8-4289-A921-649ABDE38E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72d8c1-3e3e-466f-b80c-33593df4b417"/>
    <ds:schemaRef ds:uri="06020110-bc9d-4df2-a856-53695a0209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1106</TotalTime>
  <Words>478</Words>
  <Application>Microsoft Office PowerPoint</Application>
  <PresentationFormat>Widescreen</PresentationFormat>
  <Paragraphs>127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Courier New</vt:lpstr>
      <vt:lpstr>Rockwell</vt:lpstr>
      <vt:lpstr>Rockwell Condensed</vt:lpstr>
      <vt:lpstr>Wingdings</vt:lpstr>
      <vt:lpstr>Wood Type</vt:lpstr>
      <vt:lpstr>IntRoduction to Kubernetes with AKS</vt:lpstr>
      <vt:lpstr>Howdy, I’m JvB</vt:lpstr>
      <vt:lpstr>Objectives</vt:lpstr>
      <vt:lpstr>What is Kubernetes</vt:lpstr>
      <vt:lpstr>Then Why is it some Complex?</vt:lpstr>
      <vt:lpstr>Why Should I care?</vt:lpstr>
      <vt:lpstr>Why Should Developers care?</vt:lpstr>
      <vt:lpstr>Why Should Operators care?</vt:lpstr>
      <vt:lpstr>It Won!?!</vt:lpstr>
      <vt:lpstr>It WoN!?!</vt:lpstr>
      <vt:lpstr>AKS – Azure Kubernetes Service</vt:lpstr>
      <vt:lpstr>Why AKS?</vt:lpstr>
      <vt:lpstr>Or Maybe Not?</vt:lpstr>
      <vt:lpstr>Let’s Create an AKS Cluster</vt:lpstr>
      <vt:lpstr>Pod</vt:lpstr>
      <vt:lpstr>Replica SET</vt:lpstr>
      <vt:lpstr>Replica SET</vt:lpstr>
      <vt:lpstr>Replica SET</vt:lpstr>
      <vt:lpstr>Deployments</vt:lpstr>
      <vt:lpstr>Deployments</vt:lpstr>
      <vt:lpstr>Deployments</vt:lpstr>
      <vt:lpstr>Deployments</vt:lpstr>
      <vt:lpstr>Deployments</vt:lpstr>
      <vt:lpstr>Services</vt:lpstr>
      <vt:lpstr>Services (Node Port)</vt:lpstr>
      <vt:lpstr>Services (Load Balancer)</vt:lpstr>
      <vt:lpstr>Config Maps &amp; Secrets</vt:lpstr>
      <vt:lpstr>Config Maps &amp; Secrets</vt:lpstr>
      <vt:lpstr>Ingresses</vt:lpstr>
      <vt:lpstr>Ingresses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Intoduction to Kubernetes with AKS</dc:title>
  <dc:creator>Jason van Brackel</dc:creator>
  <cp:lastModifiedBy>Jason van Brackel</cp:lastModifiedBy>
  <cp:revision>11</cp:revision>
  <dcterms:created xsi:type="dcterms:W3CDTF">2020-02-28T16:21:04Z</dcterms:created>
  <dcterms:modified xsi:type="dcterms:W3CDTF">2020-02-29T13:27:36Z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0x01010045F4671CE15E9144BB7A3965C5C95421</vt:lpwstr>
  </property>
</Properties>
</file>